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2"/>
  </p:notesMasterIdLst>
  <p:handoutMasterIdLst>
    <p:handoutMasterId r:id="rId23"/>
  </p:handoutMasterIdLst>
  <p:sldIdLst>
    <p:sldId id="3187" r:id="rId2"/>
    <p:sldId id="3188" r:id="rId3"/>
    <p:sldId id="3189" r:id="rId4"/>
    <p:sldId id="3267" r:id="rId5"/>
    <p:sldId id="3191" r:id="rId6"/>
    <p:sldId id="3192" r:id="rId7"/>
    <p:sldId id="3193" r:id="rId8"/>
    <p:sldId id="3270" r:id="rId9"/>
    <p:sldId id="3271" r:id="rId10"/>
    <p:sldId id="3272" r:id="rId11"/>
    <p:sldId id="3273" r:id="rId12"/>
    <p:sldId id="3269" r:id="rId13"/>
    <p:sldId id="3268" r:id="rId14"/>
    <p:sldId id="3194" r:id="rId15"/>
    <p:sldId id="3195" r:id="rId16"/>
    <p:sldId id="3196" r:id="rId17"/>
    <p:sldId id="3197" r:id="rId18"/>
    <p:sldId id="3198" r:id="rId19"/>
    <p:sldId id="3199" r:id="rId20"/>
    <p:sldId id="3200" r:id="rId21"/>
  </p:sldIdLst>
  <p:sldSz cx="12858750" cy="7232650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D4D"/>
    <a:srgbClr val="FEFEFE"/>
    <a:srgbClr val="F84E4B"/>
    <a:srgbClr val="A78357"/>
    <a:srgbClr val="28C7D4"/>
    <a:srgbClr val="FFFFFF"/>
    <a:srgbClr val="8F1A12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5" autoAdjust="0"/>
    <p:restoredTop sz="92986" autoAdjust="0"/>
  </p:normalViewPr>
  <p:slideViewPr>
    <p:cSldViewPr>
      <p:cViewPr varScale="1">
        <p:scale>
          <a:sx n="65" d="100"/>
          <a:sy n="65" d="100"/>
        </p:scale>
        <p:origin x="608" y="32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36"/>
    </p:cViewPr>
  </p:sorterViewPr>
  <p:notesViewPr>
    <p:cSldViewPr showGuides="1">
      <p:cViewPr varScale="1">
        <p:scale>
          <a:sx n="86" d="100"/>
          <a:sy n="86" d="100"/>
        </p:scale>
        <p:origin x="272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28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17.jpe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11" Type="http://schemas.openxmlformats.org/officeDocument/2006/relationships/image" Target="../media/image21.jpe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17.jpe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23.png"/><Relationship Id="rId7" Type="http://schemas.openxmlformats.org/officeDocument/2006/relationships/diagramLayout" Target="../diagrams/layout1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5.xml"/><Relationship Id="rId5" Type="http://schemas.openxmlformats.org/officeDocument/2006/relationships/image" Target="../media/image25.png"/><Relationship Id="rId10" Type="http://schemas.microsoft.com/office/2007/relationships/diagramDrawing" Target="../diagrams/drawing15.xml"/><Relationship Id="rId4" Type="http://schemas.openxmlformats.org/officeDocument/2006/relationships/image" Target="../media/image24.png"/><Relationship Id="rId9" Type="http://schemas.openxmlformats.org/officeDocument/2006/relationships/diagramColors" Target="../diagrams/colors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6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34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37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1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17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8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8" name="文本框 73"/>
          <p:cNvSpPr txBox="1"/>
          <p:nvPr/>
        </p:nvSpPr>
        <p:spPr>
          <a:xfrm>
            <a:off x="405262" y="1150131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目標使用者：初次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辦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信用卡，不知如何挑選卡片的使用者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632549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5872722" y="3809544"/>
            <a:ext cx="1849005" cy="36003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90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524719" y="2593878"/>
            <a:ext cx="410445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分解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多少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特徵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(k)?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26" name="Picture 2" descr="https://miro.medium.com/max/1200/1*OHtvNkmi2OUOMSaCxF490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1" y="3114938"/>
            <a:ext cx="5772003" cy="23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73"/>
          <p:cNvSpPr txBox="1"/>
          <p:nvPr/>
        </p:nvSpPr>
        <p:spPr>
          <a:xfrm>
            <a:off x="6109442" y="2593878"/>
            <a:ext cx="410445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計算時間與準確度與特徵數量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關係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338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65510"/>
              </p:ext>
            </p:extLst>
          </p:nvPr>
        </p:nvGraphicFramePr>
        <p:xfrm>
          <a:off x="3117007" y="2596645"/>
          <a:ext cx="5472608" cy="3376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427">
                  <a:extLst>
                    <a:ext uri="{9D8B030D-6E8A-4147-A177-3AD203B41FA5}">
                      <a16:colId xmlns:a16="http://schemas.microsoft.com/office/drawing/2014/main" val="2643819939"/>
                    </a:ext>
                  </a:extLst>
                </a:gridCol>
                <a:gridCol w="1423372">
                  <a:extLst>
                    <a:ext uri="{9D8B030D-6E8A-4147-A177-3AD203B41FA5}">
                      <a16:colId xmlns:a16="http://schemas.microsoft.com/office/drawing/2014/main" val="636435688"/>
                    </a:ext>
                  </a:extLst>
                </a:gridCol>
                <a:gridCol w="1423372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400437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90750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選擇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9075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user_based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3.3%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14.5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593216"/>
                  </a:ext>
                </a:extLst>
              </a:tr>
              <a:tr h="90750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</a:p>
                    <a:p>
                      <a:pPr algn="l"/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item_based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10.8%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12.7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  <a:tr h="525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SVD</a:t>
                      </a: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矩陣分解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10.1%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876150"/>
                  </a:ext>
                </a:extLst>
              </a:tr>
            </a:tbl>
          </a:graphicData>
        </a:graphic>
      </p:graphicFrame>
      <p:pic>
        <p:nvPicPr>
          <p:cNvPr id="3074" name="Picture 2" descr="「皇冠」的圖片搜尋結果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047" b="77441" l="14844" r="879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0" t="23000" r="14133" b="23334"/>
          <a:stretch/>
        </p:blipFill>
        <p:spPr bwMode="auto">
          <a:xfrm rot="20729876">
            <a:off x="8202830" y="4496092"/>
            <a:ext cx="773570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21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2116582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2276480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4906308" y="2714738"/>
            <a:ext cx="19077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(1)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6934624" y="2714738"/>
            <a:ext cx="1871015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5911808" y="4858851"/>
            <a:ext cx="218423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7283883" y="3514899"/>
            <a:ext cx="1208487" cy="122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5376012" y="3483278"/>
            <a:ext cx="1215169" cy="1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5256164" y="5290250"/>
            <a:ext cx="3372618" cy="9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2342510" y="2283968"/>
            <a:ext cx="254031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訓練模型資料矩陣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5540790" y="2283968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三種推薦模型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4726561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243180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403078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3032906" y="2714738"/>
            <a:ext cx="19077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(1)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5061222" y="2714738"/>
            <a:ext cx="1871015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4038406" y="4858851"/>
            <a:ext cx="218423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8013551" y="2870486"/>
          <a:ext cx="450018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643819939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331828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user_based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3.3%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14.5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9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item_based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10.8%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12.7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SVD</a:t>
                      </a: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矩陣分解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10.1%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876150"/>
                  </a:ext>
                </a:extLst>
              </a:tr>
            </a:tbl>
          </a:graphicData>
        </a:graphic>
      </p:graphicFrame>
      <p:sp>
        <p:nvSpPr>
          <p:cNvPr id="20" name="文本框 73"/>
          <p:cNvSpPr txBox="1"/>
          <p:nvPr/>
        </p:nvSpPr>
        <p:spPr>
          <a:xfrm>
            <a:off x="8341369" y="2145468"/>
            <a:ext cx="356685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推薦模型比較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80%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</a:t>
            </a:r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測試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endParaRPr lang="en-US" altLang="zh-TW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5410481" y="3514899"/>
            <a:ext cx="1208487" cy="122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3502610" y="3483278"/>
            <a:ext cx="1215169" cy="1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3382762" y="5290250"/>
            <a:ext cx="3372618" cy="9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469108" y="2283968"/>
            <a:ext cx="254031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訓練模型資料矩陣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3667388" y="2283968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三種推薦模型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2853159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等腰三角形 23"/>
          <p:cNvSpPr/>
          <p:nvPr/>
        </p:nvSpPr>
        <p:spPr>
          <a:xfrm rot="5400000">
            <a:off x="6789415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「勝」的圖片搜尋結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815" y="4196172"/>
            <a:ext cx="519863" cy="5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0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38099619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429375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67440" y="971997"/>
            <a:ext cx="1181704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動機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民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消費行為會依行為軌跡不同，適合不同的信用卡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收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軌跡之行動廣告業者以投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信用卡廣告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8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3"/>
          <p:cNvSpPr txBox="1"/>
          <p:nvPr/>
        </p:nvSpPr>
        <p:spPr>
          <a:xfrm>
            <a:off x="372972" y="375965"/>
            <a:ext cx="656052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1" y="1935291"/>
            <a:ext cx="3468012" cy="1680261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776421" y="158318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7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原始資料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24850" r="44194" b="32052"/>
          <a:stretch/>
        </p:blipFill>
        <p:spPr>
          <a:xfrm>
            <a:off x="-8892" y="5383526"/>
            <a:ext cx="4537008" cy="1152128"/>
          </a:xfrm>
          <a:prstGeom prst="rect">
            <a:avLst/>
          </a:prstGeom>
        </p:spPr>
      </p:pic>
      <p:sp>
        <p:nvSpPr>
          <p:cNvPr id="10" name="文本框 73"/>
          <p:cNvSpPr txBox="1"/>
          <p:nvPr/>
        </p:nvSpPr>
        <p:spPr>
          <a:xfrm>
            <a:off x="279393" y="3979475"/>
            <a:ext cx="424425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萃取時間、經緯度整理成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DataFrame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" y="4378023"/>
            <a:ext cx="4537008" cy="1015442"/>
          </a:xfrm>
          <a:prstGeom prst="rect">
            <a:avLst/>
          </a:prstGeom>
        </p:spPr>
      </p:pic>
      <p:sp>
        <p:nvSpPr>
          <p:cNvPr id="17" name="文本框 73"/>
          <p:cNvSpPr txBox="1"/>
          <p:nvPr/>
        </p:nvSpPr>
        <p:spPr>
          <a:xfrm>
            <a:off x="372972" y="1108734"/>
            <a:ext cx="1221952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 rot="10800000">
            <a:off x="1615391" y="3691443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4064641" y="4468890"/>
            <a:ext cx="1633124" cy="21602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937" y="2797464"/>
            <a:ext cx="7364188" cy="3207100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7293471" y="226100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畫出使用者移動軌跡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5" name="資料圖表 75"/>
          <p:cNvGraphicFramePr/>
          <p:nvPr>
            <p:extLst>
              <p:ext uri="{D42A27DB-BD31-4B8C-83A1-F6EECF244321}">
                <p14:modId xmlns:p14="http://schemas.microsoft.com/office/powerpoint/2010/main" val="358805290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2653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78371847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7083004" y="1488882"/>
            <a:ext cx="4104456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設定速度時速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公里以下及停留時間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分鐘以上為停留點門檻值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011" y="2307767"/>
            <a:ext cx="5188441" cy="9671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68" y="3790399"/>
            <a:ext cx="3895725" cy="2790825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5760496" y="2732240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8307138" y="3392172"/>
            <a:ext cx="1656184" cy="24137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9"/>
          <a:srcRect r="11940"/>
          <a:stretch/>
        </p:blipFill>
        <p:spPr>
          <a:xfrm>
            <a:off x="394707" y="2221449"/>
            <a:ext cx="5360465" cy="1811286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503442" y="1648462"/>
            <a:ext cx="525172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geodisc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套件計算兩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點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距離得出當下速度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707" y="3998614"/>
            <a:ext cx="5438775" cy="2028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01183" y="4032735"/>
            <a:ext cx="1053989" cy="1994704"/>
          </a:xfrm>
          <a:prstGeom prst="rect">
            <a:avLst/>
          </a:prstGeom>
          <a:noFill/>
          <a:ln w="28575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0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2411858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813128" y="1600491"/>
            <a:ext cx="346360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停留點結合信用卡行為地圖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資訊，以電影院為例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6831690" y="1570170"/>
            <a:ext cx="5021575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依軌跡計算使用者行為分數，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比對信用卡行為</a:t>
            </a:r>
            <a:r>
              <a:rPr lang="en-US" altLang="zh-TW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earson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相似度推薦信用卡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" y="2463453"/>
            <a:ext cx="4760502" cy="279951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391245" y="539277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91245" y="579366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本框 73"/>
          <p:cNvSpPr txBox="1"/>
          <p:nvPr/>
        </p:nvSpPr>
        <p:spPr>
          <a:xfrm>
            <a:off x="1653715" y="5349607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使用者停留點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532831" y="5735209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台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電影院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2171" y="2595967"/>
            <a:ext cx="3327420" cy="17776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139" y="2566254"/>
            <a:ext cx="3661518" cy="107054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6571454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10091402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4892333" y="3579755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上-下雙向箭號 23"/>
          <p:cNvSpPr/>
          <p:nvPr/>
        </p:nvSpPr>
        <p:spPr>
          <a:xfrm rot="5400000">
            <a:off x="8968131" y="290688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8189027" y="4515245"/>
            <a:ext cx="2016224" cy="1486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1379" y="4726368"/>
            <a:ext cx="3816424" cy="19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326334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3191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已持有特定信用卡，想知道附近優惠商家資訊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26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18525364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812751" y="1812853"/>
            <a:ext cx="281517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PAY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卡合作之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屈臣氏及美廉社地址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6452009" y="1942182"/>
            <a:ext cx="523395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商家地址透過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googlemaps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api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轉換成經緯度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t="14379"/>
          <a:stretch/>
        </p:blipFill>
        <p:spPr>
          <a:xfrm>
            <a:off x="6281494" y="3112066"/>
            <a:ext cx="4896544" cy="11648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431" y="4276959"/>
            <a:ext cx="4216367" cy="182080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/>
          <a:srcRect r="9172"/>
          <a:stretch/>
        </p:blipFill>
        <p:spPr>
          <a:xfrm>
            <a:off x="146548" y="2572703"/>
            <a:ext cx="4308160" cy="2843328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2.LINE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77438" y="2562678"/>
            <a:ext cx="3460249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地址</a:t>
            </a:r>
            <a:r>
              <a:rPr lang="en-US" altLang="zh-TW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:</a:t>
            </a:r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基隆市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仁愛區仁三路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68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號</a:t>
            </a:r>
          </a:p>
        </p:txBody>
      </p:sp>
      <p:sp>
        <p:nvSpPr>
          <p:cNvPr id="7" name="矩形 6"/>
          <p:cNvSpPr/>
          <p:nvPr/>
        </p:nvSpPr>
        <p:spPr>
          <a:xfrm>
            <a:off x="8944520" y="2564533"/>
            <a:ext cx="258596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經緯度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(25.1289,121.742670)</a:t>
            </a:r>
            <a:endParaRPr lang="zh-TW" altLang="en-US" sz="16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4292052" y="3888455"/>
            <a:ext cx="1548738" cy="2965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8589615" y="273447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540944" y="2763909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691904" y="2358757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765080" y="2358757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919767" y="2763909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992532" y="2358757"/>
            <a:ext cx="4405396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5-10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分群找出各種行為主題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7107244" y="5803461"/>
            <a:ext cx="529879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行為、銀行、信用卡混雜，無明確行為主題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23686"/>
          <a:stretch/>
        </p:blipFill>
        <p:spPr>
          <a:xfrm>
            <a:off x="6919767" y="3240713"/>
            <a:ext cx="5054225" cy="2288520"/>
          </a:xfrm>
          <a:prstGeom prst="rect">
            <a:avLst/>
          </a:prstGeom>
        </p:spPr>
      </p:pic>
      <p:sp>
        <p:nvSpPr>
          <p:cNvPr id="15" name="乘號 14"/>
          <p:cNvSpPr/>
          <p:nvPr/>
        </p:nvSpPr>
        <p:spPr>
          <a:xfrm>
            <a:off x="8690795" y="4878016"/>
            <a:ext cx="1512168" cy="10081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944889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6343703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9" y="3024977"/>
            <a:ext cx="1658429" cy="11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58236428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文本框 73"/>
          <p:cNvSpPr txBox="1"/>
          <p:nvPr/>
        </p:nvSpPr>
        <p:spPr>
          <a:xfrm>
            <a:off x="774827" y="1479193"/>
            <a:ext cx="266816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回傳位置，後臺擷取經緯度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4269135" y="1552964"/>
            <a:ext cx="324335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geodesic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計算當下位置與商家距離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461" y="3105828"/>
            <a:ext cx="3988613" cy="1411042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8972980" y="1552964"/>
            <a:ext cx="3597583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回傳最近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家商家資訊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/>
          <a:stretch/>
        </p:blipFill>
        <p:spPr>
          <a:xfrm>
            <a:off x="740743" y="2175755"/>
            <a:ext cx="2669948" cy="4536914"/>
          </a:xfrm>
          <a:prstGeom prst="rect">
            <a:avLst/>
          </a:prstGeom>
        </p:spPr>
      </p:pic>
      <p:sp>
        <p:nvSpPr>
          <p:cNvPr id="14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2.LINE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等腰三角形 20"/>
          <p:cNvSpPr/>
          <p:nvPr/>
        </p:nvSpPr>
        <p:spPr>
          <a:xfrm rot="5400000">
            <a:off x="7612426" y="3864993"/>
            <a:ext cx="1548738" cy="2965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355" y="2631508"/>
            <a:ext cx="3760544" cy="260108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2075717" y="4264397"/>
            <a:ext cx="2409442" cy="28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2094682" y="3926550"/>
            <a:ext cx="3276814" cy="26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141034" y="4325606"/>
            <a:ext cx="2669948" cy="57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2094682" y="3537607"/>
            <a:ext cx="3432044" cy="72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3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3837087" y="1508704"/>
            <a:ext cx="382933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擷取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各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主題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字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詞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2623108" y="5941409"/>
            <a:ext cx="609483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現金回饋、網購、加油、旅遊機票飯店、超商、交通、卡活動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首刷禮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、行動支付、電影、繳稅、保險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8" name="文本框 73"/>
          <p:cNvSpPr txBox="1"/>
          <p:nvPr/>
        </p:nvSpPr>
        <p:spPr>
          <a:xfrm>
            <a:off x="2861242" y="5687584"/>
            <a:ext cx="526405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類信用卡行為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2" name="等腰三角形 31"/>
          <p:cNvSpPr/>
          <p:nvPr/>
        </p:nvSpPr>
        <p:spPr>
          <a:xfrm rot="10800000">
            <a:off x="5133230" y="5430458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981" y="1810049"/>
            <a:ext cx="7214575" cy="3598813"/>
          </a:xfrm>
          <a:prstGeom prst="rect">
            <a:avLst/>
          </a:prstGeom>
        </p:spPr>
      </p:pic>
      <p:sp>
        <p:nvSpPr>
          <p:cNvPr id="23" name="橢圓 22"/>
          <p:cNvSpPr/>
          <p:nvPr/>
        </p:nvSpPr>
        <p:spPr>
          <a:xfrm>
            <a:off x="7309982" y="2360816"/>
            <a:ext cx="703569" cy="2473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2623108" y="2360816"/>
            <a:ext cx="703569" cy="24739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919539" y="4320973"/>
            <a:ext cx="703569" cy="24739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587121" y="3085302"/>
            <a:ext cx="703569" cy="24739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7610921" y="4336405"/>
            <a:ext cx="546646" cy="24739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63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4977508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1316807" y="2198376"/>
            <a:ext cx="214820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篇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文章中替信用卡貼標行為</a:t>
            </a:r>
            <a:endParaRPr lang="en-US" altLang="zh-TW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/>
          <a:srcRect l="29285"/>
          <a:stretch/>
        </p:blipFill>
        <p:spPr>
          <a:xfrm>
            <a:off x="372973" y="2968253"/>
            <a:ext cx="4190838" cy="1920968"/>
          </a:xfrm>
          <a:prstGeom prst="rect">
            <a:avLst/>
          </a:prstGeom>
        </p:spPr>
      </p:pic>
      <p:sp>
        <p:nvSpPr>
          <p:cNvPr id="32" name="文本框 73"/>
          <p:cNvSpPr txBox="1"/>
          <p:nvPr/>
        </p:nvSpPr>
        <p:spPr>
          <a:xfrm>
            <a:off x="7748032" y="1825997"/>
            <a:ext cx="247949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計算信用卡行為分數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3613319" y="3850091"/>
            <a:ext cx="2409757" cy="30452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4743"/>
              </p:ext>
            </p:extLst>
          </p:nvPr>
        </p:nvGraphicFramePr>
        <p:xfrm>
          <a:off x="5135787" y="2355202"/>
          <a:ext cx="770398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949531977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205448143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6951599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92711166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21352664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52211864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40875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</a:t>
                      </a:r>
                      <a:endParaRPr lang="zh-TW" altLang="en-US" sz="12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卡活動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保險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加油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行動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支付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超商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交通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電影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旅遊機票飯店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網購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繳稅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繳費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玉山銀行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-Pi 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拍錢包信用卡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渣打銀行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現金回饋御璽卡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上海商銀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2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上-下雙向箭號 5"/>
          <p:cNvSpPr/>
          <p:nvPr/>
        </p:nvSpPr>
        <p:spPr>
          <a:xfrm>
            <a:off x="5696007" y="325706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43" y="3456274"/>
            <a:ext cx="3543764" cy="208680"/>
          </a:xfrm>
          <a:prstGeom prst="rect">
            <a:avLst/>
          </a:prstGeom>
        </p:spPr>
      </p:pic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7684401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依輸入行為分數個人化推薦信用卡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524718" y="1888133"/>
            <a:ext cx="2542037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使用者輸入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項行為分數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0~5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0" name="文本框 73"/>
          <p:cNvSpPr txBox="1"/>
          <p:nvPr/>
        </p:nvSpPr>
        <p:spPr>
          <a:xfrm>
            <a:off x="4511999" y="1882685"/>
            <a:ext cx="284912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使用者結果與信用卡行為比對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COSINE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2" name="文本框 73"/>
          <p:cNvSpPr txBox="1"/>
          <p:nvPr/>
        </p:nvSpPr>
        <p:spPr>
          <a:xfrm>
            <a:off x="8761942" y="1998469"/>
            <a:ext cx="308387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推薦相似度最高的信用卡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Content_Based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18675" y="2622018"/>
            <a:ext cx="3072013" cy="1929671"/>
            <a:chOff x="333026" y="2631244"/>
            <a:chExt cx="4411402" cy="25546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8"/>
            <a:srcRect r="76467"/>
            <a:stretch/>
          </p:blipFill>
          <p:spPr>
            <a:xfrm>
              <a:off x="333026" y="2633734"/>
              <a:ext cx="1487837" cy="255213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8"/>
            <a:srcRect l="28689" r="57644"/>
            <a:stretch/>
          </p:blipFill>
          <p:spPr>
            <a:xfrm>
              <a:off x="1828174" y="2631244"/>
              <a:ext cx="864096" cy="255213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8"/>
            <a:srcRect l="57379" r="20981"/>
            <a:stretch/>
          </p:blipFill>
          <p:spPr>
            <a:xfrm>
              <a:off x="2680232" y="2631244"/>
              <a:ext cx="1368151" cy="255213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8"/>
            <a:srcRect l="87039" r="-1845"/>
            <a:stretch/>
          </p:blipFill>
          <p:spPr>
            <a:xfrm>
              <a:off x="3808324" y="2631244"/>
              <a:ext cx="936104" cy="2552130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/>
        </p:nvSpPr>
        <p:spPr>
          <a:xfrm rot="5400000">
            <a:off x="3004600" y="353126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7951537" y="353126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4926" y="4181826"/>
            <a:ext cx="4182559" cy="156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0694" y="2891994"/>
            <a:ext cx="3975993" cy="35123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5196218" y="3870892"/>
            <a:ext cx="19775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信用卡行為分數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5196218" y="2602530"/>
            <a:ext cx="19775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</a:t>
            </a:r>
            <a:r>
              <a:rPr lang="zh-TW" altLang="en-US" sz="16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者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行為分數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1942" y="2660776"/>
            <a:ext cx="31242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6484169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有卡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347711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針對已持有信用卡族群，根據已持有卡推薦個人化信用卡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019667" y="3804899"/>
            <a:ext cx="1443353" cy="34931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7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07012399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884759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1044657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4586935" y="2723295"/>
            <a:ext cx="19077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(1)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6725437" y="2723295"/>
            <a:ext cx="1871015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9576516" y="2861794"/>
            <a:ext cx="218423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6829521" y="3514899"/>
            <a:ext cx="1662849" cy="16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4734809" y="3439621"/>
            <a:ext cx="1660939" cy="175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8723072" y="3625824"/>
            <a:ext cx="3891119" cy="11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1110687" y="2283968"/>
            <a:ext cx="254031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訓練模型資料矩陣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6395748" y="2274083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三種推薦模型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3765079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9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720936" y="2152339"/>
            <a:ext cx="280548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過濾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en-US" altLang="zh-TW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956409"/>
              </p:ext>
            </p:extLst>
          </p:nvPr>
        </p:nvGraphicFramePr>
        <p:xfrm>
          <a:off x="518680" y="2755531"/>
          <a:ext cx="3209995" cy="322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TW" altLang="en-US" sz="16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LINE Pay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MUJI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無印良品聯名卡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賴點卡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1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2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3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4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新用戶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397580"/>
                  </a:ext>
                </a:extLst>
              </a:tr>
            </a:tbl>
          </a:graphicData>
        </a:graphic>
      </p:graphicFrame>
      <p:sp>
        <p:nvSpPr>
          <p:cNvPr id="3" name="弧形箭號 (下彎) 2"/>
          <p:cNvSpPr/>
          <p:nvPr/>
        </p:nvSpPr>
        <p:spPr>
          <a:xfrm rot="5400000" flipH="1">
            <a:off x="3051000" y="4378809"/>
            <a:ext cx="2147438" cy="792088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5400000" flipH="1">
            <a:off x="3251934" y="4765403"/>
            <a:ext cx="1584175" cy="582163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本框 73"/>
          <p:cNvSpPr txBox="1"/>
          <p:nvPr/>
        </p:nvSpPr>
        <p:spPr>
          <a:xfrm>
            <a:off x="3716739" y="4774853"/>
            <a:ext cx="1560223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選擇多少相似使用者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(k)?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4680882" y="4478170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本框 73"/>
          <p:cNvSpPr txBox="1"/>
          <p:nvPr/>
        </p:nvSpPr>
        <p:spPr>
          <a:xfrm>
            <a:off x="6717407" y="2162099"/>
            <a:ext cx="38164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計算時間及準確度與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之關係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30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720936" y="2362588"/>
            <a:ext cx="280548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en-US" altLang="zh-TW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</a:t>
            </a:r>
            <a:r>
              <a:rPr lang="en-US" altLang="zh-TW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_based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65548"/>
              </p:ext>
            </p:extLst>
          </p:nvPr>
        </p:nvGraphicFramePr>
        <p:xfrm>
          <a:off x="518680" y="2755531"/>
          <a:ext cx="3209995" cy="322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TW" altLang="en-US" sz="16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LINE Pay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MUJI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無印良品聯名卡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賴點卡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1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2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3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4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新用戶</a:t>
                      </a:r>
                      <a:endParaRPr lang="en-US" altLang="zh-TW" sz="1200" b="1" u="none" kern="1200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397580"/>
                  </a:ext>
                </a:extLst>
              </a:tr>
            </a:tbl>
          </a:graphicData>
        </a:graphic>
      </p:graphicFrame>
      <p:sp>
        <p:nvSpPr>
          <p:cNvPr id="11" name="弧形箭號 (下彎) 10"/>
          <p:cNvSpPr/>
          <p:nvPr/>
        </p:nvSpPr>
        <p:spPr>
          <a:xfrm rot="10800000" flipH="1">
            <a:off x="1571303" y="6012349"/>
            <a:ext cx="1401688" cy="268272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AutoShape 2" descr="data:image/png;base64,iVBORw0KGgoAAAANSUhEUgAAAYgAAAEKCAYAAAAIO8L1AAAABHNCSVQICAgIfAhkiAAAAAlwSFlzAAALEgAACxIB0t1+/AAAADl0RVh0U29mdHdhcmUAbWF0cGxvdGxpYiB2ZXJzaW9uIDMuMC4zLCBodHRwOi8vbWF0cGxvdGxpYi5vcmcvnQurowAAF19JREFUeJzt3X+wX3V95/HnSyIKiIQfFwYDaXDNWp3OCpihtLauijoCXQNdWGG2NbpM427RatnOGt2dVbe7O+hY6bJ2aKNYQ8dSUUGiMCoNULfbhRp+lJ+1pBghJktigYgy6gbf+8f5XPn2cnJzE3LuN7n3+Zj5zvecz/mcc97nfpVXzjnf7+ekqpAkaarnjLsASdK+yYCQJPUyICRJvQwISVIvA0KS1MuAkCT1MiAkSb0MCElSLwNCktRrwbgLeDaOOuqoWrJkybjLkKT9ym233fbdqprYVb/9OiCWLFnC+vXrx12GJO1Xknx7Jv28xCRJ6mVASJJ6GRCSpF4GhCSplwEhSeplQEiSehkQkqReBoQkqZcBIUnqtV//knpft2TVdbvVf+PFZw5UiSTtvkHPIJL8dpJ7k9yT5Mokz09yQpJbkzyQ5LNJDmx9n9fmN7TlS4asTZI0vcECIski4LeAZVX1c8ABwHnAh4FLqmop8BhwQVvlAuCxqnoJcEnrJ0kak6HvQSwADkqyADgY2AK8Dvh8W74GOKtNL2/ztOWnJcnA9UmSdmKwgKiq7wAfBR6iC4btwG3A41W1o3XbBCxq04uAh9u6O1r/I4eqT5I0vSEvMR1Od1ZwAvAi4BDg9J6uNbnKNMtGt7syyfok67dt27a3ypUkTTHkJabXA9+qqm1V9f+Aq4FfBBa2S04AxwGb2/Qm4HiAtvww4NGpG62q1VW1rKqWTUzs8nkXkqQ9NGRAPAScmuTgdi/hNOA+4CbgnNZnBXBtm17b5mnLb6yqZ5xBSJJmx5D3IG6lu9l8O3B329dq4L3ARUk20N1juLytcjlwZGu/CFg1VG2SpF0b9IdyVfUB4ANTmh8ETunp+0Pg3CHrkSTNnENtSJJ6GRCSpF4GhCSplwEhSeplQEiSehkQkqReBoQkqZcBIUnqZUBIknoZEJKkXgaEJKmXASFJ6mVASJJ6GRCSpF4GhCSplwEhSeo1WEAkeWmSO0de30vyniRHJLkhyQPt/fDWP0kuTbIhyV1JTh6qNknSrg35yNFvVtWJVXUi8ErgSeAaukeJrquqpcA6nn606OnA0vZaCVw2VG2SpF2brUtMpwF/X1XfBpYDa1r7GuCsNr0cuKI6twALkxw7S/VJkqaYrYA4D7iyTR9TVVsA2vvRrX0R8PDIOptamyRpDAYPiCQHAm8GPrerrj1t1bO9lUnWJ1m/bdu2vVGiJKnHbJxBnA7cXlWPtPlHJi8dtfetrX0TcPzIescBm6durKpWV9Wyqlo2MTExYNmSNL/NRkCcz9OXlwDWAiva9Arg2pH2t7ZvM50KbJ+8FCVJmn0Lhtx4koOBNwDvGGm+GLgqyQXAQ8C5rf164AxgA903nt4+ZG2SpOkNGhBV9SRw5JS2f6D7VtPUvgVcOGQ9kqSZ85fUkqReBoQkqZcBIUnqZUBIknoZEJKkXgaEJKmXASFJ6mVASJJ6GRCSpF4GhCSplwEhSeplQEiSehkQkqReBoQkqZcBIUnqZUBIknoZEJKkXoMGRJKFST6f5G+T3J/kF5IckeSGJA+098Nb3yS5NMmGJHclOXnI2iRJ0xv6DOJ/AF+pqp8FXgHcD6wC1lXVUmBdmwc4HVjaXiuBywauTZI0jcECIskLgVcDlwNU1Y+r6nFgObCmdVsDnNWmlwNXVOcWYGGSY4eqT5I0vSHPIF4MbAP+OMkdST6Z5BDgmKraAtDej279FwEPj6y/qbX9I0lWJlmfZP22bdsGLF+S5rchA2IBcDJwWVWdBPyApy8n9UlPWz2joWp1VS2rqmUTExN7p1JJ0jMMGRCbgE1VdWub/zxdYDwyeemovW8d6X/8yPrHAZsHrE+SNI3BAqKq/i/wcJKXtqbTgPuAtcCK1rYCuLZNrwXe2r7NdCqwffJSlCRp9i0YePvvAj6T5EDgQeDtdKF0VZILgIeAc1vf64EzgA3Ak62vJGlMBg2IqroTWNaz6LSevgVcOGQ9kqSZ85fUkqReQ19i0m5Ysuq63eq/8eIzB6pEkjyDkCTthAEhSeplQEiSehkQkqReBoQkqZcBIUnqZUBIknoZEJKkXgaEJKmXASFJ6mVASJJ6GRCSpF4GhCSplwEhSeo1aEAk2Zjk7iR3Jlnf2o5IckOSB9r74a09SS5NsiHJXUlOHrI2SdL0ZuMM4rVVdWJVTT5ZbhWwrqqWAuvaPMDpwNL2WglcNgu1SZJ2YhyXmJYDa9r0GuCskfYrqnMLsDDJsWOoT5LE8AFRwNeS3JZkZWs7pqq2ALT3o1v7IuDhkXU3tTZJ0hgM/cjRV1XV5iRHAzck+dtp+qanrZ7RqQualQCLFy/eO1VKkp5h0DOIqtrc3rcC1wCnAI9MXjpq71tb903A8SOrHwds7tnm6qpaVlXLJiYmhixfkua1wQIiySFJDp2cBt4I3AOsBVa0biuAa9v0WuCt7dtMpwLbJy9FSZJm35CXmI4BrkkyuZ8/raqvJPkGcFWSC4CHgHNb/+uBM4ANwJPA2wesTZK0C4MFRFU9CLyip/0fgNN62gu4cKh6nq0lq64bdwmSNKv8JbUkqZcBIUnqZUBIknoZEJKkXgaEJKnXLr/FlORXp1teVVfvvXIkSfuKmXzN9QLgF4Eb2/xrgZuB7XRDYRgQkjQHzSQgCnj55K+a2/AYf1BV/pBNkuawmdyDWDJlyItHgH86UD2SpH3ETM4gbk7yVeBKurOJ84CbBq1KkjR2uwyIqnpnkrOBV7em1VV1zbBlSZLGbaZjMd0OPFFVf57k4CSHVtUTQxYmSRqvXd6DSPIbwOeBP2pNi4AvDlmUJGn8ZnKT+kLgVcD3AKrqAZ5+TKgkaY6aSUD8qKp+PDmTZAE9jwKVJM0tMwmIv0jyfuCgJG8APgd8adiyJEnjNpOAWAVsA+4G3kH35Lf/NNMdJDkgyR1JvtzmT0hya5IHknw2yYGt/XltfkNbvmR3D0aStPdMGxBJDgCuqKpPVNW5VXVOm96dS0zvBu4fmf8wcElVLQUeoxvKg/b+WFW9BLik9ZMkjcm0AVFVTwETk//K311JjgPOBD7Z5gO8ju5bUQBrgLPa9PI2T1t+WusvSRqDmfwOYiPwv5OsBX4w2VhVH5vBur8P/Afg0DZ/JPB4Ve1o85vovjZLe3+4bXtHku2t/3dnsB9J0l620zOIJH/SJt8CfLn1PXTkNa0kvwJsrarbRpt7utYMlo1ud2WS9UnWb9u2bVdlSJL20HRnEK9M8jPAQ8D/3INtvwp4c5IzgOcDL6Q7o1iYZEE7izgO2Nz6bwKOBza1r9IeBjw6daNVtRpYDbBs2TK/bitJA5nuHsQfAl+hG7l1/cjrtvY+rap6X1UdV1VL6Ab4u7Gq/jXdQH/ntG4rgGvb9No2T1t+427eDJck7UU7DYiqurSqXgb8cVW9eOR1QlW9+Fns873ARUk20N1juLy1Xw4c2dovovt6rSRpTGYymuu/e7Y7qaqb6Z5CR1U9CJzS0+eHwLnPdl+SpL1jJj+UkyTNQwaEJKmXASFJ6mVASJJ6GRCSpF4GhCSplwEhSeplQEiSehkQkqReBoQkqZcBIUnqZUBIknoZEJKkXgaEJKmXASFJ6mVASJJ6DRYQSZ6f5K+T/E2Se5N8qLWfkOTWJA8k+WySA1v789r8hrZ8yVC1SZJ2bcgziB8Br6uqVwAnAm9KcirwYeCSqloKPAZc0PpfADxWVS8BLmn9JEljMlhAVOf7bfa57VXA64DPt/Y1wFltenmbpy0/LUmGqk+SNL1B70EkOSDJncBW4Abg74HHq2pH67IJWNSmFwEPA7Tl24Ejh6xPkrRzC4bceFU9BZyYZCFwDfCyvm7tve9soaY2JFkJrARYvHjxXqp0/7Rk1XW71X/jxWcOVImkuWhWvsVUVY8DNwOnAguTTAbTccDmNr0JOB6gLT8MeLRnW6urallVLZuYmBi6dEmat4b8FtNEO3MgyUHA64H7gZuAc1q3FcC1bXptm6ctv7GqnnEGIUmaHUNeYjoWWJPkALoguqqqvpzkPuDPkvxX4A7g8tb/cuBPkmygO3M4b8DaJEm7MFhAVNVdwEk97Q8Cp/S0/xA4d6h6JEm7x19SS5J6GRCSpF4GhCSplwEhSeplQEiSehkQkqReBoQkqZcBIUnqZUBIknoZEJKkXgaEJKmXASFJ6mVASJJ6GRCSpF4GhCSplwEhSeplQEiSeg35TOrjk9yU5P4k9yZ5d2s/IskNSR5o74e39iS5NMmGJHclOXmo2iRJuzbkGcQO4N9X1cuAU4ELk7wcWAWsq6qlwLo2D3A6sLS9VgKXDVibJGkXBguIqtpSVbe36SeA+4FFwHJgTeu2BjirTS8HrqjOLcDCJMcOVZ8kaXqzcg8iyRLgJOBW4Jiq2gJdiABHt26LgIdHVtvU2qZua2WS9UnWb9u2bciyJWleGzwgkrwA+ALwnqr63nRde9rqGQ1Vq6tqWVUtm5iY2FtlSpKmGDQgkjyXLhw+U1VXt+ZHJi8dtfetrX0TcPzI6scBm4esT5K0c0N+iynA5cD9VfWxkUVrgRVtegVw7Uj7W9u3mU4Ftk9eipIkzb4FA277VcCvA3cnubO1vR+4GLgqyQXAQ8C5bdn1wBnABuBJ4O0D1iZJ2oXBAqKq/pL++woAp/X0L+DCoeqRJO0ef0ktSeplQEiSeg15D0L7mCWrrtut/hsvPnOgSiTtDzyDkCT1MiAkSb0MCElSLwNCktTLgJAk9TIgJEm9DAhJUi8DQpLUy4CQJPUyICRJvQwISVIvA0KS1MuAkCT1GvKRo59KsjXJPSNtRyS5IckD7f3w1p4klybZkOSuJCcPVZckaWaGPIP4NPCmKW2rgHVVtRRY1+YBTgeWttdK4LIB65IkzcBgAVFVXwcendK8HFjTptcAZ420X1GdW4CFSY4dqjZJ0q7N9j2IY6pqC0B7P7q1LwIeHum3qbVJksZkX3miXHraqrdjspLuMhSLFy/e4x3u7tPVJGm+me0ziEcmLx21962tfRNw/Ei/44DNfRuoqtVVtayqlk1MTAxarCTNZ7MdEGuBFW16BXDtSPtb27eZTgW2T16KkiSNx2CXmJJcCbwGOCrJJuADwMXAVUkuAB4Czm3drwfOADYATwJvH6ouSdLMDBYQVXX+Thad1tO3gAuHqkV7Zk/u02y8+MwBKpE0Dv6SWpLUy4CQJPUyICRJvQwISVIvA0KS1MuAkCT1MiAkSb0MCElSr31lsD7NEbv74zp/WCftuzyDkCT1MiAkSb0MCElSLwNCktTLgJAk9fJbTBorv/Uk7bsMCO1Xhn6WuAEkPW2fusSU5E1JvplkQ5JV465HkuazfSYgkhwA/AFwOvBy4PwkLx9vVZI0f+1Ll5hOATZU1YMASf4MWA7cN9aqpGn4WFbNZftSQCwCHh6Z3wT8/Jhq0Tw19D2OPdmHgaJx2ZcCIj1t9YxOyUpgZZv9fpJv7uH+jgK+u4fr7q885v1QPrzbq+z3x7wHPObd8zMz6bQvBcQm4PiR+eOAzVM7VdVqYPWz3VmS9VW17NluZ3/iMc8PHvP8MBvHvM/cpAa+ASxNckKSA4HzgLVjrkmS5q195gyiqnYkeSfwVeAA4FNVde+Yy5KkeWufCQiAqroeuH6WdvesL1Pthzzm+cFjnh8GP+ZUPeM+sCRJ+9Q9CEnSPmReBsR8HNIjycYkdye5M8n6cdczhCSfSrI1yT0jbUckuSHJA+398HHWuLft5Jg/mOQ77bO+M8kZ46xxb0pyfJKbktyf5N4k727tc/ZznuaYB/+c590lpjakx98Bb6D7au03gPOrak7/YjvJRmBZVc3Z74oneTXwfeCKqvq51vYR4NGqurj9Y+DwqnrvOOvcm3ZyzB8Evl9VHx1nbUNIcixwbFXdnuRQ4DbgLOBtzNHPeZpj/lcM/DnPxzOInw7pUVU/BiaH9NB+rqq+Djw6pXk5sKZNr6H7P9acsZNjnrOqaktV3d6mnwDupxuFYc5+ztMc8+DmY0D0DekxK3/sMSvga0lua79Gny+Oqaot0P0fDTh6zPXMlncmuatdgpozl1tGJVkCnATcyjz5nKccMwz8Oc/HgJjRkB5z0Kuq6mS60XIvbJcmNDddBvwT4ERgC/B74y1n70vyAuALwHuq6nvjrmc29Bzz4J/zfAyIGQ3pMddU1eb2vhW4hu5S23zwSLuGO3ktd+uY6xlcVT1SVU9V1U+ATzDHPuskz6X7D+Vnqurq1jynP+e+Y56Nz3k+BsS8G9IjySHt5hZJDgHeCNwz/VpzxlpgRZteAVw7xlpmxeR/KJuzmUOfdZIAlwP3V9XHRhbN2c95Z8c8G5/zvPsWE0D7Otjv8/SQHv9tzCUNKsmL6c4aoPv1/J/OxWNOciXwGrpRLh8BPgB8EbgKWAw8BJxbVXPmpu5Ojvk1dJcdCtgIvGPy+vz+LskvAf8LuBv4SWt+P901+Tn5OU9zzOcz8Oc8LwNCkrRr8/ESkyRpBgwISVIvA0KS1MuAkCT1MiAkSb0MCM0ZSW5OMvhziZP8VhtZ8zNT2t+W5OO7ua2NSY7qaf9gkt9p0/8lyeufXdV7X5JPJzln3HVoOPvUE+WkcUmyoKp2zLD7bwKnV9W3hqxpUlX959nYz3R28++jOcIzCM2qJEvav74/0ca2/1qSg9qyn54BJDmqDVE++S/zLyb5UpJvJXlnkouS3JHkliRHjOzi15L8VZJ7kpzS1j+kDWb2jbbO8pHtfi7Jl4Cv9dR6UdvOPUne09r+EHgxsDbJb/cc4ouSfKU9l+AjI9s6P93zOO5J8uGd/G3+Y7rnlPw58NKR9p/+S72dcXwoye1tez/b2ifSPQfh9iR/lOTbOzkzeVPr8zdJ1rW2U9rf7I72/tK+v086H09yX5LrmKMD4mlEVfnyNWsvYAmwAzixzV8F/FqbvpnumRXQ/TJ4Y5t+G7ABOBSYALYD/7Ytu4Ru8LLJ9T/Rpl8N3NOm//vIPhbSPQ/kkLbdTcARPXW+ku6Xq4cALwDuBU5qyzYCR/Ws8zbgQeAw4PnAt+nG/XoR3a97J+jO2m8Ezhrd1sj+DgZe2I73d1qfTwPnjPR/V5v+TeCTbfrjwPva9Jvofl171JT6JuhGMj6hzR/R3l8ILGjTrwe+MHI8m0b6/SpwA90IBC8CHp+sy9fcfHmJSePwraq6s03fRhcau3JTdWPhP5FkO/Cl1n438M9G+l0J3XMSkrwwyUK6safePHlNn+4/3ovb9A3VPyTDLwHXVNUPAJJcDfwycMcu6lxXVdvbOvcBPwMcCdxcVdta+2foAuyLI+v9ctvfk63PdOODTQ5Qdxvdf7Qn6z27HftXkjzWs96pwNerXRobOe7DgDVJltIFy3NH1hn9+7wauLKqngI2J7lxmho1BxgQGocfjUw/BRzUpnfw9GXP50+zzk9G5n/CP/7f8dSxY4puiPd/WVXfHF2Q5OeBH+ykxr5h4Wdi6rEt2I1tzXTcm8l9TG6fGe4jO9nH79IF8Nnpnjdw88iyqX8fx+aZR7wHoX3JRrpLLQB7+u2Yt8BPBzjb3v41/1XgXW1UTJKcNIPtfB04K8nB6UbAPZtuwLQ9cSvwz9t9lQPoBln7i579nZ3koHQj7/6L3dzHX9I9gpIkbwT6Hh7zf1odJ7R+k/duDgO+06bfNs0+vg6cl+SAdCOJvnY3a9R+xjMI7Us+ClyV5NfprtPviceS/BXddfV/09p+l2703rtaSGwEfmW6jVT3/N9PA3/dmj5ZVbu6vLSzbW1J8j7gJrp/xV9fVddO6XN7ks8Cd9Ldu9jdMPoQcGWSt9CFzxbgiSn72JbuaYJXJ3kO3TMT3gB8hO4S00VM/3e/Bngd3WW9v+OZIac5xtFcpTkgyfOAp6pqR5JfAC6rqhPHXZf2b55BSHPDYrqzr+cAPwZ+Y8z1aA7wDEKS1Mub1JKkXgaEJKmXASFJ6mVASJJ6GRCSpF4GhCSp1/8HSyNV0yFgll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6"/>
          <a:stretch/>
        </p:blipFill>
        <p:spPr>
          <a:xfrm>
            <a:off x="4269134" y="2968253"/>
            <a:ext cx="4507489" cy="2720262"/>
          </a:xfrm>
          <a:prstGeom prst="rect">
            <a:avLst/>
          </a:prstGeom>
        </p:spPr>
      </p:pic>
      <p:sp>
        <p:nvSpPr>
          <p:cNvPr id="20" name="文本框 73"/>
          <p:cNvSpPr txBox="1"/>
          <p:nvPr/>
        </p:nvSpPr>
        <p:spPr>
          <a:xfrm>
            <a:off x="1700800" y="6247220"/>
            <a:ext cx="1560223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推薦相似卡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5565279" y="2361165"/>
            <a:ext cx="208844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持有卡數量分布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3258524" y="4389675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本框 73"/>
          <p:cNvSpPr txBox="1"/>
          <p:nvPr/>
        </p:nvSpPr>
        <p:spPr>
          <a:xfrm>
            <a:off x="4871323" y="5872478"/>
            <a:ext cx="3261023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超過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9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成使用者持有卡小於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張，計算時間少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8282810" y="4389676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577927"/>
              </p:ext>
            </p:extLst>
          </p:nvPr>
        </p:nvGraphicFramePr>
        <p:xfrm>
          <a:off x="9543881" y="3861764"/>
          <a:ext cx="284399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331828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10.8%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12.7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</a:tbl>
          </a:graphicData>
        </a:graphic>
      </p:graphicFrame>
      <p:sp>
        <p:nvSpPr>
          <p:cNvPr id="28" name="弧形箭號 (下彎) 27"/>
          <p:cNvSpPr/>
          <p:nvPr/>
        </p:nvSpPr>
        <p:spPr>
          <a:xfrm rot="10800000" flipH="1">
            <a:off x="2053084" y="6012349"/>
            <a:ext cx="1401688" cy="268272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9793150" y="2361165"/>
            <a:ext cx="208844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計算時間及準確度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231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heme/theme1.xml><?xml version="1.0" encoding="utf-8"?>
<a:theme xmlns:a="http://schemas.openxmlformats.org/drawingml/2006/main" name="第一PPT，www.1ppt.com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1667</Words>
  <Application>Microsoft Office PowerPoint</Application>
  <PresentationFormat>自訂</PresentationFormat>
  <Paragraphs>418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SimSun</vt:lpstr>
      <vt:lpstr>方正正准黑简体</vt:lpstr>
      <vt:lpstr>微軟正黑體</vt:lpstr>
      <vt:lpstr>新細明體</vt:lpstr>
      <vt:lpstr>Arial</vt:lpstr>
      <vt:lpstr>Calibri</vt:lpstr>
      <vt:lpstr>Calibri Light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2020-01-12T06:12:28Z</dcterms:modified>
</cp:coreProperties>
</file>